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8" r:id="rId4"/>
    <p:sldId id="259" r:id="rId5"/>
    <p:sldId id="274" r:id="rId6"/>
    <p:sldId id="266" r:id="rId7"/>
    <p:sldId id="270" r:id="rId8"/>
    <p:sldId id="273" r:id="rId9"/>
    <p:sldId id="267" r:id="rId10"/>
    <p:sldId id="271" r:id="rId11"/>
    <p:sldId id="275" r:id="rId1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8" autoAdjust="0"/>
    <p:restoredTop sz="94671" autoAdjust="0"/>
  </p:normalViewPr>
  <p:slideViewPr>
    <p:cSldViewPr snapToGrid="0">
      <p:cViewPr varScale="1">
        <p:scale>
          <a:sx n="81" d="100"/>
          <a:sy n="81" d="100"/>
        </p:scale>
        <p:origin x="6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F8F65F-0634-4CB7-BF14-3C23AB9215C6}"/>
              </a:ext>
            </a:extLst>
          </p:cNvPr>
          <p:cNvSpPr/>
          <p:nvPr userDrawn="1"/>
        </p:nvSpPr>
        <p:spPr>
          <a:xfrm>
            <a:off x="3175" y="6400800"/>
            <a:ext cx="12188825" cy="457200"/>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46057BB6-0C53-4507-9617-FCF1B5271E31}"/>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12">
            <a:extLst>
              <a:ext uri="{FF2B5EF4-FFF2-40B4-BE49-F238E27FC236}">
                <a16:creationId xmlns:a16="http://schemas.microsoft.com/office/drawing/2014/main" id="{83D5DEEC-17D6-4A45-87AA-67C5B455D86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2175" y="1047750"/>
            <a:ext cx="403225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108806" y="943370"/>
            <a:ext cx="5323498" cy="1376692"/>
          </a:xfrm>
        </p:spPr>
        <p:txBody>
          <a:bodyPr/>
          <a:lstStyle>
            <a:lvl1pPr algn="l" defTabSz="914400" rtl="0" eaLnBrk="1" latinLnBrk="0" hangingPunct="1">
              <a:lnSpc>
                <a:spcPct val="85000"/>
              </a:lnSpc>
              <a:spcBef>
                <a:spcPct val="0"/>
              </a:spcBef>
              <a:buNone/>
              <a:defRPr lang="en-US" sz="4400" b="1" kern="1200" spc="-50" baseline="0" dirty="0">
                <a:solidFill>
                  <a:srgbClr val="E46C0A"/>
                </a:solidFill>
                <a:latin typeface="Arial Black" panose="020B0A04020102020204" pitchFamily="34" charset="0"/>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6108806" y="2488514"/>
            <a:ext cx="5326268" cy="769516"/>
          </a:xfrm>
        </p:spPr>
        <p:txBody>
          <a:bodyPr lIns="91440" rIns="91440">
            <a:normAutofit/>
          </a:bodyPr>
          <a:lstStyle>
            <a:lvl1pPr marL="0" indent="0" algn="l" defTabSz="457200" rtl="0" eaLnBrk="1" latinLnBrk="0" hangingPunct="1">
              <a:buNone/>
              <a:defRPr lang="en-US" sz="3000" b="1" kern="1200" dirty="0">
                <a:solidFill>
                  <a:srgbClr val="17375E"/>
                </a:solidFill>
                <a:latin typeface="Arial" panose="020B0604020202020204" pitchFamily="34" charset="0"/>
                <a:ea typeface="+mn-ea"/>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19" name="Text Placeholder 18"/>
          <p:cNvSpPr>
            <a:spLocks noGrp="1"/>
          </p:cNvSpPr>
          <p:nvPr>
            <p:ph type="body" sz="quarter" idx="11"/>
          </p:nvPr>
        </p:nvSpPr>
        <p:spPr>
          <a:xfrm>
            <a:off x="6090902" y="4083050"/>
            <a:ext cx="5341402" cy="1682750"/>
          </a:xfrm>
        </p:spPr>
        <p:txBody>
          <a:bodyPr>
            <a:normAutofit/>
          </a:bodyPr>
          <a:lstStyle>
            <a:lvl1pPr>
              <a:defRPr lang="en-CA" sz="1600" b="1" kern="1200" baseline="0" dirty="0">
                <a:solidFill>
                  <a:srgbClr val="17375E"/>
                </a:solidFill>
                <a:latin typeface="Arial" panose="020B0604020202020204" pitchFamily="34" charset="0"/>
                <a:ea typeface="+mn-ea"/>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55377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a:extLst>
              <a:ext uri="{FF2B5EF4-FFF2-40B4-BE49-F238E27FC236}">
                <a16:creationId xmlns:a16="http://schemas.microsoft.com/office/drawing/2014/main" id="{A07B23C7-03A9-4DDA-9B61-95DF6B013B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2088" y="147638"/>
            <a:ext cx="3306762"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768350"/>
            <a:ext cx="10058400" cy="969010"/>
          </a:xfrm>
        </p:spPr>
        <p:txBody>
          <a:bodyPr/>
          <a:lstStyle>
            <a:lvl1pPr marL="0" algn="ctr" defTabSz="914400" rtl="0" eaLnBrk="1" latinLnBrk="0" hangingPunct="1">
              <a:lnSpc>
                <a:spcPct val="85000"/>
              </a:lnSpc>
              <a:spcBef>
                <a:spcPct val="0"/>
              </a:spcBef>
              <a:buNone/>
              <a:defRPr lang="en-US" sz="3600" b="1" kern="1200" spc="-50" baseline="0" dirty="0">
                <a:solidFill>
                  <a:srgbClr val="17375E"/>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7375E"/>
                </a:solidFill>
              </a:defRPr>
            </a:lvl1pPr>
            <a:lvl2pPr marL="384048" indent="-182880">
              <a:buClr>
                <a:srgbClr val="17375E"/>
              </a:buClr>
              <a:buFont typeface="Arial" panose="020B0604020202020204" pitchFamily="34" charset="0"/>
              <a:buChar char="•"/>
              <a:defRPr>
                <a:solidFill>
                  <a:srgbClr val="17375E"/>
                </a:solidFill>
              </a:defRPr>
            </a:lvl2pPr>
            <a:lvl3pPr marL="714375" indent="-246063">
              <a:buClr>
                <a:srgbClr val="17375E"/>
              </a:buClr>
              <a:buFont typeface="Courier New" panose="02070309020205020404" pitchFamily="49" charset="0"/>
              <a:buChar char="o"/>
              <a:defRPr>
                <a:solidFill>
                  <a:srgbClr val="17375E"/>
                </a:solidFill>
              </a:defRPr>
            </a:lvl3pPr>
            <a:lvl4pPr marL="984250" indent="-182563">
              <a:buClr>
                <a:srgbClr val="17375E"/>
              </a:buClr>
              <a:buFont typeface="Wingdings" panose="05000000000000000000" pitchFamily="2" charset="2"/>
              <a:buChar char="§"/>
              <a:defRPr sz="1200">
                <a:solidFill>
                  <a:srgbClr val="17375E"/>
                </a:solidFill>
              </a:defRPr>
            </a:lvl4pPr>
            <a:lvl5pPr>
              <a:defRPr>
                <a:solidFill>
                  <a:srgbClr val="17375E"/>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11508984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pic>
        <p:nvPicPr>
          <p:cNvPr id="4" name="Picture 10">
            <a:extLst>
              <a:ext uri="{FF2B5EF4-FFF2-40B4-BE49-F238E27FC236}">
                <a16:creationId xmlns:a16="http://schemas.microsoft.com/office/drawing/2014/main" id="{AE4AD33A-B4E2-4053-8CA5-960DCD9999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40401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A51A0775-6C4C-4913-BB21-F048DBEAE42C}"/>
              </a:ext>
            </a:extLst>
          </p:cNvPr>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12">
            <a:extLst>
              <a:ext uri="{FF2B5EF4-FFF2-40B4-BE49-F238E27FC236}">
                <a16:creationId xmlns:a16="http://schemas.microsoft.com/office/drawing/2014/main" id="{B63760B1-C1F7-440D-9294-4B18A4C15C7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2088" y="141288"/>
            <a:ext cx="3514725"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090983"/>
            <a:ext cx="3200400" cy="1789376"/>
          </a:xfrm>
        </p:spPr>
        <p:txBody>
          <a:bodyPr/>
          <a:lstStyle>
            <a:lvl1pPr>
              <a:defRPr sz="3600" b="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a:solidFill>
                  <a:srgbClr val="17375E"/>
                </a:solidFill>
              </a:defRPr>
            </a:lvl1pPr>
            <a:lvl2pPr marL="446088" indent="-246063">
              <a:buClr>
                <a:srgbClr val="002060"/>
              </a:buClr>
              <a:buFont typeface="Arial" panose="020B0604020202020204" pitchFamily="34" charset="0"/>
              <a:buChar char="•"/>
              <a:defRPr>
                <a:solidFill>
                  <a:srgbClr val="17375E"/>
                </a:solidFill>
              </a:defRPr>
            </a:lvl2pPr>
            <a:lvl3pPr marL="714375" indent="-182563">
              <a:buClr>
                <a:srgbClr val="002060"/>
              </a:buClr>
              <a:buFont typeface="Courier New" panose="02070309020205020404" pitchFamily="49" charset="0"/>
              <a:buChar char="o"/>
              <a:defRPr>
                <a:solidFill>
                  <a:srgbClr val="17375E"/>
                </a:solidFill>
              </a:defRPr>
            </a:lvl3pPr>
            <a:lvl4pPr marL="984250" indent="-177800">
              <a:buClr>
                <a:srgbClr val="002060"/>
              </a:buClr>
              <a:buFont typeface="Wingdings" panose="05000000000000000000" pitchFamily="2" charset="2"/>
              <a:buChar char="§"/>
              <a:defRPr sz="1200">
                <a:solidFill>
                  <a:srgbClr val="17375E"/>
                </a:solidFill>
              </a:defRPr>
            </a:lvl4pPr>
            <a:lvl5pPr>
              <a:buClr>
                <a:srgbClr val="002060"/>
              </a:buClr>
              <a:defRPr>
                <a:solidFill>
                  <a:srgbClr val="002060"/>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8344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Blue)">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E0A1391D-C0A1-7848-8846-1BF32DD1EF87}"/>
              </a:ext>
            </a:extLst>
          </p:cNvPr>
          <p:cNvSpPr>
            <a:spLocks noGrp="1"/>
          </p:cNvSpPr>
          <p:nvPr>
            <p:ph idx="1"/>
          </p:nvPr>
        </p:nvSpPr>
        <p:spPr>
          <a:xfrm>
            <a:off x="591015" y="1523481"/>
            <a:ext cx="11050858" cy="4422453"/>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p>
        </p:txBody>
      </p:sp>
      <p:sp>
        <p:nvSpPr>
          <p:cNvPr id="8" name="Rectangle 7">
            <a:extLst>
              <a:ext uri="{FF2B5EF4-FFF2-40B4-BE49-F238E27FC236}">
                <a16:creationId xmlns:a16="http://schemas.microsoft.com/office/drawing/2014/main" id="{2E623568-20ED-5345-AB89-14349C169C83}"/>
              </a:ext>
            </a:extLst>
          </p:cNvPr>
          <p:cNvSpPr/>
          <p:nvPr userDrawn="1"/>
        </p:nvSpPr>
        <p:spPr>
          <a:xfrm>
            <a:off x="0" y="6635262"/>
            <a:ext cx="12192000" cy="222738"/>
          </a:xfrm>
          <a:prstGeom prst="rect">
            <a:avLst/>
          </a:prstGeom>
          <a:solidFill>
            <a:srgbClr val="008FC9"/>
          </a:solidFill>
          <a:ln>
            <a:solidFill>
              <a:srgbClr val="008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A617A3B6-CF45-3A45-A42D-A773DB110E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7322" y="6124054"/>
            <a:ext cx="1724633" cy="333088"/>
          </a:xfrm>
          <a:prstGeom prst="rect">
            <a:avLst/>
          </a:prstGeom>
        </p:spPr>
      </p:pic>
      <p:sp>
        <p:nvSpPr>
          <p:cNvPr id="17" name="Title Placeholder 1">
            <a:extLst>
              <a:ext uri="{FF2B5EF4-FFF2-40B4-BE49-F238E27FC236}">
                <a16:creationId xmlns:a16="http://schemas.microsoft.com/office/drawing/2014/main" id="{9ADD39E8-436B-5E42-9E93-1C0593471F3F}"/>
              </a:ext>
            </a:extLst>
          </p:cNvPr>
          <p:cNvSpPr>
            <a:spLocks noGrp="1"/>
          </p:cNvSpPr>
          <p:nvPr>
            <p:ph type="title" hasCustomPrompt="1"/>
          </p:nvPr>
        </p:nvSpPr>
        <p:spPr>
          <a:xfrm>
            <a:off x="766590" y="671411"/>
            <a:ext cx="7340348" cy="595892"/>
          </a:xfrm>
          <a:prstGeom prst="rect">
            <a:avLst/>
          </a:prstGeom>
        </p:spPr>
        <p:txBody>
          <a:bodyPr vert="horz" lIns="91440" tIns="45720" rIns="91440" bIns="45720" rtlCol="0" anchor="ctr">
            <a:normAutofit/>
          </a:bodyPr>
          <a:lstStyle>
            <a:lvl1pPr>
              <a:lnSpc>
                <a:spcPts val="4000"/>
              </a:lnSpc>
              <a:defRPr sz="4400"/>
            </a:lvl1pPr>
          </a:lstStyle>
          <a:p>
            <a:r>
              <a:rPr lang="en-US" dirty="0"/>
              <a:t>CLICK TO EDIT </a:t>
            </a:r>
            <a:br>
              <a:rPr lang="en-US" dirty="0"/>
            </a:br>
            <a:r>
              <a:rPr lang="en-US" dirty="0"/>
              <a:t>MASTER TITLE STYLE</a:t>
            </a:r>
          </a:p>
        </p:txBody>
      </p:sp>
      <p:pic>
        <p:nvPicPr>
          <p:cNvPr id="18" name="Picture 17">
            <a:extLst>
              <a:ext uri="{FF2B5EF4-FFF2-40B4-BE49-F238E27FC236}">
                <a16:creationId xmlns:a16="http://schemas.microsoft.com/office/drawing/2014/main" id="{2B3DF8FC-71D6-8546-AB5F-214F00D14EF8}"/>
              </a:ext>
            </a:extLst>
          </p:cNvPr>
          <p:cNvPicPr>
            <a:picLocks noChangeAspect="1"/>
          </p:cNvPicPr>
          <p:nvPr userDrawn="1"/>
        </p:nvPicPr>
        <p:blipFill>
          <a:blip r:embed="rId3"/>
          <a:stretch>
            <a:fillRect/>
          </a:stretch>
        </p:blipFill>
        <p:spPr>
          <a:xfrm>
            <a:off x="468350" y="183858"/>
            <a:ext cx="398599" cy="1428307"/>
          </a:xfrm>
          <a:prstGeom prst="rect">
            <a:avLst/>
          </a:prstGeom>
        </p:spPr>
      </p:pic>
    </p:spTree>
    <p:extLst>
      <p:ext uri="{BB962C8B-B14F-4D97-AF65-F5344CB8AC3E}">
        <p14:creationId xmlns:p14="http://schemas.microsoft.com/office/powerpoint/2010/main" val="39935559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148FD60-239D-4E7B-987C-7CBF53BAD47E}"/>
              </a:ext>
            </a:extLst>
          </p:cNvPr>
          <p:cNvSpPr/>
          <p:nvPr/>
        </p:nvSpPr>
        <p:spPr>
          <a:xfrm>
            <a:off x="0" y="6400800"/>
            <a:ext cx="12192000" cy="457200"/>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453BB739-8EFC-4EB9-828F-C7BFADE1FD97}"/>
              </a:ext>
            </a:extLst>
          </p:cNvPr>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D7334068-0C37-46E2-AFEA-1976524E947D}"/>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2022334D-4C61-4372-9B5C-5966E326F921}"/>
              </a:ext>
            </a:extLst>
          </p:cNvPr>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374467B-403D-478F-8164-4C5260F439EC}"/>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5D551047-D41B-4B6E-9F7F-6CE493A67421}" type="datetimeFigureOut">
              <a:rPr lang="en-CA"/>
              <a:pPr>
                <a:defRPr/>
              </a:pPr>
              <a:t>2020-10-06</a:t>
            </a:fld>
            <a:endParaRPr lang="en-CA"/>
          </a:p>
        </p:txBody>
      </p:sp>
      <p:sp>
        <p:nvSpPr>
          <p:cNvPr id="5" name="Footer Placeholder 4">
            <a:extLst>
              <a:ext uri="{FF2B5EF4-FFF2-40B4-BE49-F238E27FC236}">
                <a16:creationId xmlns:a16="http://schemas.microsoft.com/office/drawing/2014/main" id="{FC2021F7-A977-4450-B88E-2873ACD2D769}"/>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CA"/>
          </a:p>
        </p:txBody>
      </p:sp>
      <p:sp>
        <p:nvSpPr>
          <p:cNvPr id="6" name="Slide Number Placeholder 5">
            <a:extLst>
              <a:ext uri="{FF2B5EF4-FFF2-40B4-BE49-F238E27FC236}">
                <a16:creationId xmlns:a16="http://schemas.microsoft.com/office/drawing/2014/main" id="{575EB0B2-B8E9-4306-8E1C-0A8BC8466529}"/>
              </a:ext>
            </a:extLst>
          </p:cNvPr>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9A279E75-1F3E-4A67-A078-1F6157D9CD80}" type="slidenum">
              <a:rPr lang="en-CA" altLang="en-US"/>
              <a:pPr/>
              <a:t>‹#›</a:t>
            </a:fld>
            <a:endParaRPr lang="en-CA" altLang="en-US"/>
          </a:p>
        </p:txBody>
      </p:sp>
      <p:cxnSp>
        <p:nvCxnSpPr>
          <p:cNvPr id="10" name="Straight Connector 9">
            <a:extLst>
              <a:ext uri="{FF2B5EF4-FFF2-40B4-BE49-F238E27FC236}">
                <a16:creationId xmlns:a16="http://schemas.microsoft.com/office/drawing/2014/main" id="{A20542C0-50B7-459D-8DDA-BE975707BDFA}"/>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6F6A0-604E-4CB7-ADDB-C34992440EEE}"/>
              </a:ext>
            </a:extLst>
          </p:cNvPr>
          <p:cNvSpPr>
            <a:spLocks noGrp="1"/>
          </p:cNvSpPr>
          <p:nvPr>
            <p:ph type="ctrTitle"/>
          </p:nvPr>
        </p:nvSpPr>
        <p:spPr>
          <a:xfrm>
            <a:off x="6240543" y="1819373"/>
            <a:ext cx="5245277" cy="1055017"/>
          </a:xfrm>
        </p:spPr>
        <p:txBody>
          <a:bodyPr>
            <a:normAutofit/>
          </a:bodyPr>
          <a:lstStyle/>
          <a:p>
            <a:pPr>
              <a:defRPr/>
            </a:pPr>
            <a:r>
              <a:rPr lang="en-CA" sz="2800" dirty="0"/>
              <a:t>Session on Localization Commitments</a:t>
            </a:r>
          </a:p>
        </p:txBody>
      </p:sp>
      <p:sp>
        <p:nvSpPr>
          <p:cNvPr id="5123" name="Subtitle 2">
            <a:extLst>
              <a:ext uri="{FF2B5EF4-FFF2-40B4-BE49-F238E27FC236}">
                <a16:creationId xmlns:a16="http://schemas.microsoft.com/office/drawing/2014/main" id="{F9E0EA2A-5121-44A2-9209-6E5D3DEE1FE5}"/>
              </a:ext>
            </a:extLst>
          </p:cNvPr>
          <p:cNvSpPr>
            <a:spLocks noGrp="1"/>
          </p:cNvSpPr>
          <p:nvPr>
            <p:ph type="subTitle" idx="1"/>
          </p:nvPr>
        </p:nvSpPr>
        <p:spPr>
          <a:xfrm>
            <a:off x="6124039" y="2894553"/>
            <a:ext cx="5326063" cy="768350"/>
          </a:xfrm>
        </p:spPr>
        <p:txBody>
          <a:bodyPr>
            <a:normAutofit/>
          </a:bodyPr>
          <a:lstStyle/>
          <a:p>
            <a:r>
              <a:rPr lang="en-CA" altLang="en-US" sz="2400" dirty="0"/>
              <a:t>	October 6, 2020</a:t>
            </a:r>
          </a:p>
        </p:txBody>
      </p:sp>
      <p:sp>
        <p:nvSpPr>
          <p:cNvPr id="3" name="Text Placeholder 2">
            <a:extLst>
              <a:ext uri="{FF2B5EF4-FFF2-40B4-BE49-F238E27FC236}">
                <a16:creationId xmlns:a16="http://schemas.microsoft.com/office/drawing/2014/main" id="{371B6B37-7053-48DC-BD7B-9FE9F3271BCA}"/>
              </a:ext>
            </a:extLst>
          </p:cNvPr>
          <p:cNvSpPr>
            <a:spLocks noGrp="1"/>
          </p:cNvSpPr>
          <p:nvPr>
            <p:ph type="body" sz="quarter" idx="1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9608-0E70-4B84-8ECF-CBA60C6EDBC5}"/>
              </a:ext>
            </a:extLst>
          </p:cNvPr>
          <p:cNvSpPr>
            <a:spLocks noGrp="1"/>
          </p:cNvSpPr>
          <p:nvPr>
            <p:ph type="title"/>
          </p:nvPr>
        </p:nvSpPr>
        <p:spPr/>
        <p:txBody>
          <a:bodyPr/>
          <a:lstStyle/>
          <a:p>
            <a:r>
              <a:rPr lang="en-US" dirty="0"/>
              <a:t>Outcome 6: GBV Risk Mitigation </a:t>
            </a:r>
          </a:p>
        </p:txBody>
      </p:sp>
      <p:sp>
        <p:nvSpPr>
          <p:cNvPr id="3" name="Content Placeholder 2">
            <a:extLst>
              <a:ext uri="{FF2B5EF4-FFF2-40B4-BE49-F238E27FC236}">
                <a16:creationId xmlns:a16="http://schemas.microsoft.com/office/drawing/2014/main" id="{956B204A-BB49-4E71-8944-666177DD4C5F}"/>
              </a:ext>
            </a:extLst>
          </p:cNvPr>
          <p:cNvSpPr>
            <a:spLocks noGrp="1"/>
          </p:cNvSpPr>
          <p:nvPr>
            <p:ph idx="1"/>
          </p:nvPr>
        </p:nvSpPr>
        <p:spPr/>
        <p:txBody>
          <a:bodyPr/>
          <a:lstStyle/>
          <a:p>
            <a:pPr marL="0" indent="0">
              <a:buNone/>
            </a:pPr>
            <a:r>
              <a:rPr lang="en-US" sz="2800" dirty="0"/>
              <a:t>GBV risk mitigation and promotion of gender equality are effectively integrated into program design, implementation, and monitoring and evaluation across all humanitarian sectors in line with the IASC Guidelines for Integrating Gender-Based Violence Interventions in Humanitarian Action.</a:t>
            </a:r>
          </a:p>
          <a:p>
            <a:pPr marL="0" indent="0">
              <a:buNone/>
            </a:pPr>
            <a:endParaRPr lang="en-IE" sz="2800" b="1" dirty="0"/>
          </a:p>
          <a:p>
            <a:pPr marL="0" indent="0">
              <a:buNone/>
            </a:pPr>
            <a:r>
              <a:rPr lang="en-IE" sz="2800" b="1" dirty="0"/>
              <a:t>KAA 6-5</a:t>
            </a:r>
            <a:r>
              <a:rPr lang="en-IE" sz="2800" dirty="0"/>
              <a:t>: Support local actors, particularly women’s organizations, to lead on/integrate GBV risk mitigation into program design and implementation across all sectors.</a:t>
            </a:r>
            <a:endParaRPr lang="en-US" sz="2800" dirty="0"/>
          </a:p>
          <a:p>
            <a:pPr marL="0" indent="0">
              <a:buNone/>
            </a:pPr>
            <a:endParaRPr lang="en-US" b="1" dirty="0"/>
          </a:p>
          <a:p>
            <a:pPr lvl="0"/>
            <a:endParaRPr lang="en-US" dirty="0"/>
          </a:p>
          <a:p>
            <a:endParaRPr lang="en-US" dirty="0"/>
          </a:p>
        </p:txBody>
      </p:sp>
    </p:spTree>
    <p:extLst>
      <p:ext uri="{BB962C8B-B14F-4D97-AF65-F5344CB8AC3E}">
        <p14:creationId xmlns:p14="http://schemas.microsoft.com/office/powerpoint/2010/main" val="2352928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ED5BA-60D7-4738-A4D9-649256333817}"/>
              </a:ext>
            </a:extLst>
          </p:cNvPr>
          <p:cNvSpPr>
            <a:spLocks noGrp="1"/>
          </p:cNvSpPr>
          <p:nvPr>
            <p:ph type="title"/>
          </p:nvPr>
        </p:nvSpPr>
        <p:spPr>
          <a:xfrm>
            <a:off x="1097280" y="768350"/>
            <a:ext cx="10058083" cy="768219"/>
          </a:xfrm>
        </p:spPr>
        <p:txBody>
          <a:bodyPr/>
          <a:lstStyle/>
          <a:p>
            <a:r>
              <a:rPr lang="en-US" dirty="0"/>
              <a:t>Outcome 6: GBV Risk Mitigation (cont..)</a:t>
            </a:r>
          </a:p>
        </p:txBody>
      </p:sp>
      <p:sp>
        <p:nvSpPr>
          <p:cNvPr id="3" name="Content Placeholder 2">
            <a:extLst>
              <a:ext uri="{FF2B5EF4-FFF2-40B4-BE49-F238E27FC236}">
                <a16:creationId xmlns:a16="http://schemas.microsoft.com/office/drawing/2014/main" id="{E37168AE-5063-4EE4-AE09-1C3FFE2C8E63}"/>
              </a:ext>
            </a:extLst>
          </p:cNvPr>
          <p:cNvSpPr>
            <a:spLocks noGrp="1"/>
          </p:cNvSpPr>
          <p:nvPr>
            <p:ph idx="1"/>
          </p:nvPr>
        </p:nvSpPr>
        <p:spPr>
          <a:xfrm>
            <a:off x="867266" y="1280589"/>
            <a:ext cx="10426045" cy="4922248"/>
          </a:xfrm>
        </p:spPr>
        <p:txBody>
          <a:bodyPr/>
          <a:lstStyle/>
          <a:p>
            <a:pPr marL="0" indent="0" algn="ctr">
              <a:buNone/>
            </a:pPr>
            <a:endParaRPr lang="en-US" b="1" dirty="0"/>
          </a:p>
          <a:p>
            <a:pPr marL="0" indent="0" algn="ctr">
              <a:buNone/>
            </a:pPr>
            <a:r>
              <a:rPr lang="en-US" b="1" dirty="0"/>
              <a:t>Guidance from the GBV Guidelines Reference Group :</a:t>
            </a:r>
          </a:p>
          <a:p>
            <a:pPr marL="0" indent="0">
              <a:buNone/>
            </a:pPr>
            <a:r>
              <a:rPr lang="en-US" b="1" i="1" dirty="0"/>
              <a:t>Guiding questions to consider when drafting commitments: </a:t>
            </a:r>
            <a:r>
              <a:rPr lang="en-US" dirty="0"/>
              <a:t>How can our commitments support the transfer of power to local organizations, particularly women-led and women-focused organizations?</a:t>
            </a:r>
            <a:endParaRPr lang="en-US" b="1" i="1" dirty="0"/>
          </a:p>
          <a:p>
            <a:pPr marL="0" indent="0">
              <a:buNone/>
            </a:pPr>
            <a:r>
              <a:rPr lang="en-US" b="1" i="1" dirty="0"/>
              <a:t>			Sample commitments:</a:t>
            </a:r>
          </a:p>
          <a:p>
            <a:pPr>
              <a:buFont typeface="Arial" panose="020B0604020202020204" pitchFamily="34" charset="0"/>
              <a:buChar char="•"/>
            </a:pPr>
            <a:r>
              <a:rPr lang="en-US" i="1" dirty="0"/>
              <a:t>By [YEAR], X% of program plans and strategies will be informed by WLOs technical advice</a:t>
            </a:r>
          </a:p>
          <a:p>
            <a:pPr>
              <a:buFont typeface="Arial" panose="020B0604020202020204" pitchFamily="34" charset="0"/>
              <a:buChar char="•"/>
            </a:pPr>
            <a:r>
              <a:rPr lang="en-US" i="1" dirty="0"/>
              <a:t>X% of safety audits and/or other GBV risk assessment exercises will be led by or conducted in partnership with local women’s organizations</a:t>
            </a:r>
          </a:p>
          <a:p>
            <a:pPr lvl="0">
              <a:buFont typeface="Arial" panose="020B0604020202020204" pitchFamily="34" charset="0"/>
              <a:buChar char="•"/>
            </a:pPr>
            <a:r>
              <a:rPr lang="en-US" i="1" dirty="0"/>
              <a:t>By [YEAR], X% of program plans and strategies will be informed by WLOs technical advice</a:t>
            </a:r>
          </a:p>
          <a:p>
            <a:pPr lvl="0">
              <a:buFont typeface="Arial" panose="020B0604020202020204" pitchFamily="34" charset="0"/>
              <a:buChar char="•"/>
            </a:pPr>
            <a:r>
              <a:rPr lang="en-US" i="1" dirty="0"/>
              <a:t>By [YEAR], X% of GBV risk mitigation capacity development plans will be led by WR/WLOs</a:t>
            </a:r>
          </a:p>
          <a:p>
            <a:pPr>
              <a:buFont typeface="Arial" panose="020B0604020202020204" pitchFamily="34" charset="0"/>
              <a:buChar char="•"/>
            </a:pPr>
            <a:r>
              <a:rPr lang="en-US" i="1" dirty="0"/>
              <a:t>For cluster lead agencies/sector lead agencies: By [YEAR], X% of Strategic Advisory Groups (SAGs) for X cluster/sector(s) will include local women’s organizations</a:t>
            </a:r>
          </a:p>
          <a:p>
            <a:pPr>
              <a:buFont typeface="Arial" panose="020B0604020202020204" pitchFamily="34" charset="0"/>
              <a:buChar char="•"/>
            </a:pPr>
            <a:endParaRPr lang="en-US" i="1" dirty="0"/>
          </a:p>
          <a:p>
            <a:pPr>
              <a:buFont typeface="Arial" panose="020B0604020202020204" pitchFamily="34" charset="0"/>
              <a:buChar char="•"/>
            </a:pPr>
            <a:endParaRPr lang="en-US" i="1" dirty="0"/>
          </a:p>
          <a:p>
            <a:endParaRPr lang="en-US" b="1" dirty="0"/>
          </a:p>
          <a:p>
            <a:endParaRPr lang="en-US" dirty="0"/>
          </a:p>
        </p:txBody>
      </p:sp>
    </p:spTree>
    <p:extLst>
      <p:ext uri="{BB962C8B-B14F-4D97-AF65-F5344CB8AC3E}">
        <p14:creationId xmlns:p14="http://schemas.microsoft.com/office/powerpoint/2010/main" val="270463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1F7B3-4399-47D7-93C3-DDD9C60E632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11F16B8-93FD-470C-A61B-D87520443FD1}"/>
              </a:ext>
            </a:extLst>
          </p:cNvPr>
          <p:cNvSpPr>
            <a:spLocks noGrp="1"/>
          </p:cNvSpPr>
          <p:nvPr>
            <p:ph idx="1"/>
          </p:nvPr>
        </p:nvSpPr>
        <p:spPr/>
        <p:txBody>
          <a:bodyPr/>
          <a:lstStyle/>
          <a:p>
            <a:pPr eaLnBrk="1" hangingPunct="1">
              <a:buFont typeface="Arial" panose="020B0604020202020204" pitchFamily="34" charset="0"/>
              <a:buChar char="•"/>
            </a:pPr>
            <a:endParaRPr lang="en-US" altLang="en-US" dirty="0"/>
          </a:p>
          <a:p>
            <a:pPr eaLnBrk="1" hangingPunct="1">
              <a:buFont typeface="Arial" panose="020B0604020202020204" pitchFamily="34" charset="0"/>
              <a:buChar char="•"/>
            </a:pPr>
            <a:r>
              <a:rPr lang="en-US" altLang="en-US" sz="2800" dirty="0"/>
              <a:t>Overview of commitment-making process</a:t>
            </a:r>
          </a:p>
          <a:p>
            <a:pPr marL="0" indent="0" eaLnBrk="1" hangingPunct="1">
              <a:buNone/>
            </a:pPr>
            <a:endParaRPr lang="en-US" altLang="en-US" sz="2800" dirty="0"/>
          </a:p>
          <a:p>
            <a:pPr eaLnBrk="1" hangingPunct="1">
              <a:buFont typeface="Arial" panose="020B0604020202020204" pitchFamily="34" charset="0"/>
              <a:buChar char="•"/>
            </a:pPr>
            <a:r>
              <a:rPr lang="en-US" altLang="en-US" sz="2800" dirty="0"/>
              <a:t> Presentation of sample localization commitments under each outcome</a:t>
            </a:r>
          </a:p>
          <a:p>
            <a:pPr eaLnBrk="1" hangingPunct="1">
              <a:buFont typeface="Arial" panose="020B0604020202020204" pitchFamily="34" charset="0"/>
              <a:buChar char="•"/>
            </a:pPr>
            <a:endParaRPr lang="en-US" altLang="en-US" sz="2800" dirty="0"/>
          </a:p>
          <a:p>
            <a:pPr eaLnBrk="1" hangingPunct="1">
              <a:buFont typeface="Arial" panose="020B0604020202020204" pitchFamily="34" charset="0"/>
              <a:buChar char="•"/>
            </a:pPr>
            <a:r>
              <a:rPr lang="en-US" altLang="en-US" sz="2800" dirty="0"/>
              <a:t>Discussion, reflection and feedback</a:t>
            </a:r>
          </a:p>
          <a:p>
            <a:endParaRPr lang="en-US" dirty="0"/>
          </a:p>
        </p:txBody>
      </p:sp>
    </p:spTree>
    <p:extLst>
      <p:ext uri="{BB962C8B-B14F-4D97-AF65-F5344CB8AC3E}">
        <p14:creationId xmlns:p14="http://schemas.microsoft.com/office/powerpoint/2010/main" val="348334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B7336-BC54-4921-9F2B-F861175D8F50}"/>
              </a:ext>
            </a:extLst>
          </p:cNvPr>
          <p:cNvSpPr>
            <a:spLocks noGrp="1"/>
          </p:cNvSpPr>
          <p:nvPr>
            <p:ph type="title"/>
          </p:nvPr>
        </p:nvSpPr>
        <p:spPr/>
        <p:txBody>
          <a:bodyPr>
            <a:normAutofit fontScale="90000"/>
          </a:bodyPr>
          <a:lstStyle/>
          <a:p>
            <a:br>
              <a:rPr lang="en-US" dirty="0"/>
            </a:br>
            <a:br>
              <a:rPr lang="en-US" dirty="0"/>
            </a:br>
            <a:r>
              <a:rPr lang="en-US" dirty="0"/>
              <a:t>Outcome 1: </a:t>
            </a:r>
            <a:r>
              <a:rPr lang="en-IE" dirty="0"/>
              <a:t>Policy Frameworks and Capacities</a:t>
            </a:r>
            <a:br>
              <a:rPr lang="en-US" dirty="0"/>
            </a:br>
            <a:endParaRPr lang="en-US" dirty="0"/>
          </a:p>
        </p:txBody>
      </p:sp>
      <p:sp>
        <p:nvSpPr>
          <p:cNvPr id="3" name="Content Placeholder 2">
            <a:extLst>
              <a:ext uri="{FF2B5EF4-FFF2-40B4-BE49-F238E27FC236}">
                <a16:creationId xmlns:a16="http://schemas.microsoft.com/office/drawing/2014/main" id="{3D9EF322-E734-4D7B-9DF0-944FC1F6DEE0}"/>
              </a:ext>
            </a:extLst>
          </p:cNvPr>
          <p:cNvSpPr>
            <a:spLocks noGrp="1"/>
          </p:cNvSpPr>
          <p:nvPr>
            <p:ph idx="1"/>
          </p:nvPr>
        </p:nvSpPr>
        <p:spPr>
          <a:xfrm>
            <a:off x="669302" y="1885360"/>
            <a:ext cx="11170764" cy="4204289"/>
          </a:xfrm>
        </p:spPr>
        <p:txBody>
          <a:bodyPr/>
          <a:lstStyle/>
          <a:p>
            <a:pPr marL="0" indent="0">
              <a:buNone/>
            </a:pPr>
            <a:r>
              <a:rPr lang="en-US" dirty="0"/>
              <a:t>Actors working in humanitarian settings have the institutional and systemwide policies and capacity to address GBV, promote gender equality, and ensure accountability.</a:t>
            </a:r>
          </a:p>
          <a:p>
            <a:pPr marL="0" indent="0">
              <a:buNone/>
            </a:pPr>
            <a:r>
              <a:rPr lang="en-IE" b="1" dirty="0"/>
              <a:t>KAA 1-4 Localization</a:t>
            </a:r>
            <a:r>
              <a:rPr lang="en-IE" dirty="0"/>
              <a:t>: Support local actors, particularly women’s organizations, in development of institutional policies and capacity to strengthen GBV response and prevention efforts, promote gender equality, and ensure accountability</a:t>
            </a:r>
          </a:p>
          <a:p>
            <a:pPr marL="0" indent="0">
              <a:buNone/>
            </a:pPr>
            <a:endParaRPr lang="en-US" sz="2000" dirty="0"/>
          </a:p>
          <a:p>
            <a:pPr marL="201168" lvl="1" indent="0" algn="ctr">
              <a:buNone/>
            </a:pPr>
            <a:r>
              <a:rPr lang="en-US" sz="2000" b="1" i="1" dirty="0"/>
              <a:t>Sample commitment 1: </a:t>
            </a:r>
          </a:p>
          <a:p>
            <a:pPr marL="201168" lvl="1" indent="0">
              <a:buNone/>
            </a:pPr>
            <a:r>
              <a:rPr lang="en-US" sz="2000" i="1" dirty="0"/>
              <a:t>Support capacity strengthening on GBV response/prevention for X local partners in [locations] by [specific actions] in [year(s)]</a:t>
            </a:r>
          </a:p>
          <a:p>
            <a:pPr marL="201168" lvl="1" indent="0" algn="ctr">
              <a:buNone/>
            </a:pPr>
            <a:r>
              <a:rPr lang="en-US" sz="2000" b="1" i="1" dirty="0"/>
              <a:t>Sample commitment 2:</a:t>
            </a:r>
          </a:p>
          <a:p>
            <a:pPr marL="201168" lvl="1" indent="0">
              <a:buNone/>
            </a:pPr>
            <a:r>
              <a:rPr lang="en-US" sz="2000" i="1" dirty="0"/>
              <a:t> Support  [ #/names of local actor/s] in [location(s)] to develop institutional policies on [PSEA/GBV/gender equality] by [year] through [activities]</a:t>
            </a:r>
          </a:p>
          <a:p>
            <a:endParaRPr lang="en-US" dirty="0"/>
          </a:p>
        </p:txBody>
      </p:sp>
    </p:spTree>
    <p:extLst>
      <p:ext uri="{BB962C8B-B14F-4D97-AF65-F5344CB8AC3E}">
        <p14:creationId xmlns:p14="http://schemas.microsoft.com/office/powerpoint/2010/main" val="305443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1EAA4A-DD15-4660-887B-1281921F6874}"/>
              </a:ext>
            </a:extLst>
          </p:cNvPr>
          <p:cNvSpPr>
            <a:spLocks noGrp="1"/>
          </p:cNvSpPr>
          <p:nvPr>
            <p:ph type="title"/>
          </p:nvPr>
        </p:nvSpPr>
        <p:spPr>
          <a:xfrm>
            <a:off x="862149" y="729082"/>
            <a:ext cx="10936478" cy="365966"/>
          </a:xfrm>
        </p:spPr>
        <p:txBody>
          <a:bodyPr>
            <a:normAutofit fontScale="90000"/>
          </a:bodyPr>
          <a:lstStyle/>
          <a:p>
            <a:r>
              <a:rPr lang="en-IE" b="1" dirty="0"/>
              <a:t>Outcome 2 - Coordination</a:t>
            </a:r>
            <a:endParaRPr lang="en-IE" dirty="0"/>
          </a:p>
        </p:txBody>
      </p:sp>
      <p:sp>
        <p:nvSpPr>
          <p:cNvPr id="4" name="Content Placeholder 3">
            <a:extLst>
              <a:ext uri="{FF2B5EF4-FFF2-40B4-BE49-F238E27FC236}">
                <a16:creationId xmlns:a16="http://schemas.microsoft.com/office/drawing/2014/main" id="{A3C19AB3-FF55-485C-A8E9-70347E03079C}"/>
              </a:ext>
            </a:extLst>
          </p:cNvPr>
          <p:cNvSpPr>
            <a:spLocks noGrp="1"/>
          </p:cNvSpPr>
          <p:nvPr>
            <p:ph idx="1"/>
          </p:nvPr>
        </p:nvSpPr>
        <p:spPr>
          <a:xfrm>
            <a:off x="483326" y="2103120"/>
            <a:ext cx="11158548" cy="4010297"/>
          </a:xfrm>
        </p:spPr>
        <p:txBody>
          <a:bodyPr>
            <a:normAutofit/>
          </a:bodyPr>
          <a:lstStyle/>
          <a:p>
            <a:pPr marL="0" indent="0">
              <a:buNone/>
            </a:pPr>
            <a:r>
              <a:rPr lang="en-IE" b="1" dirty="0"/>
              <a:t>Outcome 2: </a:t>
            </a:r>
            <a:r>
              <a:rPr lang="en-IE" dirty="0"/>
              <a:t>Effective coordination within the GBV sector, and between other relevant actors and the GBV sector, ensures action and accountability to prevent and respond to GBV at all levels of the response. </a:t>
            </a:r>
            <a:endParaRPr lang="en-IE" b="1" dirty="0"/>
          </a:p>
          <a:p>
            <a:pPr marL="0" indent="0">
              <a:buNone/>
            </a:pPr>
            <a:r>
              <a:rPr lang="en-IE" b="1" dirty="0"/>
              <a:t>KAA 2-5 Localization: </a:t>
            </a:r>
            <a:r>
              <a:rPr lang="en-IE" dirty="0"/>
              <a:t>Support local actors, particularly women’s organizations, to lead and engage in GBV coordination and on gender equality coordination, and in Humanitarian Country Teams, pooled fund steering committees and other relevant humanitarian architecture. </a:t>
            </a:r>
          </a:p>
          <a:p>
            <a:pPr marL="0" indent="0">
              <a:buNone/>
            </a:pPr>
            <a:endParaRPr lang="en-IE" b="1" dirty="0"/>
          </a:p>
          <a:p>
            <a:pPr marL="0" indent="0" algn="ctr">
              <a:buNone/>
            </a:pPr>
            <a:r>
              <a:rPr lang="en-IE" b="1" dirty="0"/>
              <a:t>Draft commitment</a:t>
            </a:r>
          </a:p>
          <a:p>
            <a:pPr marL="0" indent="0">
              <a:buNone/>
            </a:pPr>
            <a:r>
              <a:rPr lang="en-IE" i="1" dirty="0"/>
              <a:t>Trócaire will leverage space for local organisations, particularly women-centred organisations, to support their voice, influence and leadership in national platforms, including by securing and providing dedicated funding to enable local women-centred organisations to be nominated to co-lead GBV sub-clusters at national or sub-national level in 3 humanitarian contexts.</a:t>
            </a:r>
            <a:endParaRPr lang="en-IE" dirty="0"/>
          </a:p>
          <a:p>
            <a:pPr marL="0" indent="0">
              <a:buNone/>
            </a:pPr>
            <a:endParaRPr lang="en-IE" dirty="0"/>
          </a:p>
        </p:txBody>
      </p:sp>
    </p:spTree>
    <p:extLst>
      <p:ext uri="{BB962C8B-B14F-4D97-AF65-F5344CB8AC3E}">
        <p14:creationId xmlns:p14="http://schemas.microsoft.com/office/powerpoint/2010/main" val="195497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16BCC-E922-4849-9562-62374F31F79D}"/>
              </a:ext>
            </a:extLst>
          </p:cNvPr>
          <p:cNvSpPr>
            <a:spLocks noGrp="1"/>
          </p:cNvSpPr>
          <p:nvPr>
            <p:ph type="title"/>
          </p:nvPr>
        </p:nvSpPr>
        <p:spPr/>
        <p:txBody>
          <a:bodyPr/>
          <a:lstStyle/>
          <a:p>
            <a:r>
              <a:rPr lang="en-IE" dirty="0"/>
              <a:t>Outcome 2 – Coordination (</a:t>
            </a:r>
            <a:r>
              <a:rPr lang="en-IE" dirty="0" err="1"/>
              <a:t>Cont</a:t>
            </a:r>
            <a:r>
              <a:rPr lang="en-IE" dirty="0"/>
              <a:t>…)</a:t>
            </a:r>
            <a:endParaRPr lang="en-US" dirty="0"/>
          </a:p>
        </p:txBody>
      </p:sp>
      <p:sp>
        <p:nvSpPr>
          <p:cNvPr id="3" name="Content Placeholder 2">
            <a:extLst>
              <a:ext uri="{FF2B5EF4-FFF2-40B4-BE49-F238E27FC236}">
                <a16:creationId xmlns:a16="http://schemas.microsoft.com/office/drawing/2014/main" id="{5C6159DE-C036-4764-82EC-9207C33C4D3E}"/>
              </a:ext>
            </a:extLst>
          </p:cNvPr>
          <p:cNvSpPr>
            <a:spLocks noGrp="1"/>
          </p:cNvSpPr>
          <p:nvPr>
            <p:ph idx="1"/>
          </p:nvPr>
        </p:nvSpPr>
        <p:spPr/>
        <p:txBody>
          <a:bodyPr/>
          <a:lstStyle/>
          <a:p>
            <a:endParaRPr lang="en-US" dirty="0"/>
          </a:p>
          <a:p>
            <a:pPr algn="ctr"/>
            <a:r>
              <a:rPr lang="en-US" b="1" dirty="0"/>
              <a:t>Sample commitments (proposed by the GBV Accountability Framework)</a:t>
            </a:r>
            <a:endParaRPr lang="en-US" dirty="0"/>
          </a:p>
          <a:p>
            <a:pPr>
              <a:buFont typeface="Arial" panose="020B0604020202020204" pitchFamily="34" charset="0"/>
              <a:buChar char="•"/>
            </a:pPr>
            <a:r>
              <a:rPr lang="en-US" dirty="0"/>
              <a:t>GBV Coordination Lead: </a:t>
            </a:r>
            <a:r>
              <a:rPr lang="en-US" i="1" dirty="0"/>
              <a:t>Engage local government, local organizations and women's groups, and facilitate their active participation in GBV coordination mechanism(s).</a:t>
            </a:r>
          </a:p>
          <a:p>
            <a:pPr>
              <a:buFont typeface="Arial" panose="020B0604020202020204" pitchFamily="34" charset="0"/>
              <a:buChar char="•"/>
            </a:pPr>
            <a:endParaRPr lang="en-US" b="1" i="1" dirty="0"/>
          </a:p>
          <a:p>
            <a:pPr>
              <a:buFont typeface="Arial" panose="020B0604020202020204" pitchFamily="34" charset="0"/>
              <a:buChar char="•"/>
            </a:pPr>
            <a:r>
              <a:rPr lang="en-US" dirty="0"/>
              <a:t>GBV specialized agencies: </a:t>
            </a:r>
            <a:r>
              <a:rPr lang="en-US" i="1" dirty="0"/>
              <a:t>Task and support focal points to participate in the GBV sub-Cluster and within each sector/cluster at national and sub-national levels to ensure flow of information on GBV-related needs, risks, available services, referral mechanisms, and concerns at all levels of coordination, including at the HCT and </a:t>
            </a:r>
            <a:r>
              <a:rPr lang="en-US" i="1" dirty="0" err="1"/>
              <a:t>intercluster</a:t>
            </a:r>
            <a:r>
              <a:rPr lang="en-US" i="1" dirty="0"/>
              <a:t> meetings. </a:t>
            </a:r>
            <a:endParaRPr lang="en-US" b="1" i="1" dirty="0"/>
          </a:p>
        </p:txBody>
      </p:sp>
    </p:spTree>
    <p:extLst>
      <p:ext uri="{BB962C8B-B14F-4D97-AF65-F5344CB8AC3E}">
        <p14:creationId xmlns:p14="http://schemas.microsoft.com/office/powerpoint/2010/main" val="1718124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1EAA4A-DD15-4660-887B-1281921F6874}"/>
              </a:ext>
            </a:extLst>
          </p:cNvPr>
          <p:cNvSpPr>
            <a:spLocks noGrp="1"/>
          </p:cNvSpPr>
          <p:nvPr>
            <p:ph type="title"/>
          </p:nvPr>
        </p:nvSpPr>
        <p:spPr>
          <a:xfrm>
            <a:off x="705395" y="901337"/>
            <a:ext cx="10936478" cy="365966"/>
          </a:xfrm>
        </p:spPr>
        <p:txBody>
          <a:bodyPr>
            <a:normAutofit fontScale="90000"/>
          </a:bodyPr>
          <a:lstStyle/>
          <a:p>
            <a:r>
              <a:rPr lang="en-IE" b="1" dirty="0"/>
              <a:t>Outcome 3 - Data, Assessment, and Analysis </a:t>
            </a:r>
            <a:br>
              <a:rPr lang="en-IE" dirty="0"/>
            </a:br>
            <a:endParaRPr lang="en-IE" dirty="0"/>
          </a:p>
        </p:txBody>
      </p:sp>
      <p:sp>
        <p:nvSpPr>
          <p:cNvPr id="4" name="Content Placeholder 3">
            <a:extLst>
              <a:ext uri="{FF2B5EF4-FFF2-40B4-BE49-F238E27FC236}">
                <a16:creationId xmlns:a16="http://schemas.microsoft.com/office/drawing/2014/main" id="{A3C19AB3-FF55-485C-A8E9-70347E03079C}"/>
              </a:ext>
            </a:extLst>
          </p:cNvPr>
          <p:cNvSpPr>
            <a:spLocks noGrp="1"/>
          </p:cNvSpPr>
          <p:nvPr>
            <p:ph idx="1"/>
          </p:nvPr>
        </p:nvSpPr>
        <p:spPr>
          <a:xfrm>
            <a:off x="535578" y="1528354"/>
            <a:ext cx="11106296" cy="4417581"/>
          </a:xfrm>
        </p:spPr>
        <p:txBody>
          <a:bodyPr>
            <a:normAutofit fontScale="92500" lnSpcReduction="20000"/>
          </a:bodyPr>
          <a:lstStyle/>
          <a:p>
            <a:pPr marL="0" indent="0">
              <a:buNone/>
            </a:pPr>
            <a:endParaRPr lang="en-IE" dirty="0"/>
          </a:p>
          <a:p>
            <a:pPr marL="0" indent="0">
              <a:buNone/>
            </a:pPr>
            <a:r>
              <a:rPr lang="en-IE" dirty="0"/>
              <a:t>Data on GBV and gender equality is collected, shared, stored and </a:t>
            </a:r>
            <a:r>
              <a:rPr lang="en-IE" dirty="0" err="1"/>
              <a:t>analyzed</a:t>
            </a:r>
            <a:r>
              <a:rPr lang="en-IE" dirty="0"/>
              <a:t> safely and ethically in consultation with GBV and gender experts, and supports humanitarian planning, programming and funding decisions. </a:t>
            </a:r>
          </a:p>
          <a:p>
            <a:pPr marL="0" indent="0">
              <a:buNone/>
            </a:pPr>
            <a:r>
              <a:rPr lang="en-IE" b="1" dirty="0"/>
              <a:t>Key Action Area 3-3 Localization: </a:t>
            </a:r>
            <a:r>
              <a:rPr lang="en-IE" dirty="0"/>
              <a:t>Support local actors, particularly women’s organizations, to integrate GBV and gender equality into ethical data collection and analysis that inform program and funding decisions. </a:t>
            </a:r>
          </a:p>
          <a:p>
            <a:pPr marL="0" indent="0">
              <a:buNone/>
            </a:pPr>
            <a:r>
              <a:rPr lang="en-IE" dirty="0"/>
              <a:t>				</a:t>
            </a:r>
          </a:p>
          <a:p>
            <a:pPr marL="0" indent="0" algn="ctr">
              <a:buNone/>
            </a:pPr>
            <a:r>
              <a:rPr lang="en-IE" b="1" dirty="0"/>
              <a:t>Draft commitments</a:t>
            </a:r>
          </a:p>
          <a:p>
            <a:pPr lvl="0">
              <a:buFont typeface="Arial" panose="020B0604020202020204" pitchFamily="34" charset="0"/>
              <a:buChar char="•"/>
            </a:pPr>
            <a:r>
              <a:rPr lang="en-IE" i="1" dirty="0"/>
              <a:t>Trócaire will support two local GBV response actors in South Sudan and Myanmar, with dedicated funding and technical support, to design and pilot safe, ethical, contextually appropriate and user-centred data collection and analysis tools for measuring the GBViE Minimum Standards and share these with the wider GBV community (2021-2023) [in partnership with ELHRA, the GBV </a:t>
            </a:r>
            <a:r>
              <a:rPr lang="en-IE" i="1" dirty="0" err="1"/>
              <a:t>AoR</a:t>
            </a:r>
            <a:r>
              <a:rPr lang="en-IE" i="1" dirty="0"/>
              <a:t> and GWI].  </a:t>
            </a:r>
          </a:p>
          <a:p>
            <a:pPr>
              <a:buFont typeface="Arial" panose="020B0604020202020204" pitchFamily="34" charset="0"/>
              <a:buChar char="•"/>
            </a:pPr>
            <a:endParaRPr lang="en-IE" i="1" dirty="0"/>
          </a:p>
          <a:p>
            <a:pPr>
              <a:buFont typeface="Arial" panose="020B0604020202020204" pitchFamily="34" charset="0"/>
              <a:buChar char="•"/>
            </a:pPr>
            <a:r>
              <a:rPr lang="en-IE" i="1" dirty="0"/>
              <a:t>Trócaire will provide technical and financial support to local organisations, including women-centred organisations, in all our GBViE programmes to use safe, ethical, contextually appropriate and user-centred data collection and analysis tools, contributing to ongoing improvement in safe and ethical data processes. </a:t>
            </a:r>
            <a:endParaRPr lang="en-IE" dirty="0"/>
          </a:p>
          <a:p>
            <a:pPr marL="0" indent="0">
              <a:buNone/>
            </a:pPr>
            <a:endParaRPr lang="en-IE" dirty="0"/>
          </a:p>
          <a:p>
            <a:pPr marL="0" indent="0">
              <a:buNone/>
            </a:pPr>
            <a:endParaRPr lang="en-IE" dirty="0"/>
          </a:p>
          <a:p>
            <a:pPr marL="0" indent="0">
              <a:buNone/>
            </a:pPr>
            <a:endParaRPr lang="en-IE" dirty="0"/>
          </a:p>
        </p:txBody>
      </p:sp>
    </p:spTree>
    <p:extLst>
      <p:ext uri="{BB962C8B-B14F-4D97-AF65-F5344CB8AC3E}">
        <p14:creationId xmlns:p14="http://schemas.microsoft.com/office/powerpoint/2010/main" val="254728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EF025-C9CE-4676-9DDC-10E1E84B0F4F}"/>
              </a:ext>
            </a:extLst>
          </p:cNvPr>
          <p:cNvSpPr>
            <a:spLocks noGrp="1"/>
          </p:cNvSpPr>
          <p:nvPr>
            <p:ph type="title"/>
          </p:nvPr>
        </p:nvSpPr>
        <p:spPr/>
        <p:txBody>
          <a:bodyPr/>
          <a:lstStyle/>
          <a:p>
            <a:r>
              <a:rPr lang="en-US" dirty="0"/>
              <a:t>Outcome 4: Funding</a:t>
            </a:r>
          </a:p>
        </p:txBody>
      </p:sp>
      <p:sp>
        <p:nvSpPr>
          <p:cNvPr id="3" name="Content Placeholder 2">
            <a:extLst>
              <a:ext uri="{FF2B5EF4-FFF2-40B4-BE49-F238E27FC236}">
                <a16:creationId xmlns:a16="http://schemas.microsoft.com/office/drawing/2014/main" id="{80C2F6E9-4429-41F9-87D5-F4D6605C62D5}"/>
              </a:ext>
            </a:extLst>
          </p:cNvPr>
          <p:cNvSpPr>
            <a:spLocks noGrp="1"/>
          </p:cNvSpPr>
          <p:nvPr>
            <p:ph idx="1"/>
          </p:nvPr>
        </p:nvSpPr>
        <p:spPr/>
        <p:txBody>
          <a:bodyPr/>
          <a:lstStyle/>
          <a:p>
            <a:pPr lvl="0"/>
            <a:r>
              <a:rPr lang="en-US" dirty="0"/>
              <a:t>Sufficient funding is provided for GBV and gender equality staffing, interventions, initiatives, and programs during every phase of emergency response</a:t>
            </a:r>
          </a:p>
          <a:p>
            <a:pPr marL="0" lvl="0" indent="0">
              <a:buNone/>
            </a:pPr>
            <a:endParaRPr lang="en-US" b="1" dirty="0"/>
          </a:p>
          <a:p>
            <a:pPr marL="0" lvl="0" indent="0">
              <a:buNone/>
            </a:pPr>
            <a:r>
              <a:rPr lang="en-US" b="1" dirty="0"/>
              <a:t>Key Action Area </a:t>
            </a:r>
            <a:r>
              <a:rPr lang="en-CA" b="1" dirty="0"/>
              <a:t>4-3 : </a:t>
            </a:r>
            <a:r>
              <a:rPr lang="en-CA" dirty="0"/>
              <a:t>Provide local actors, particularly women’s organizations, with sufficient funding for GBV and gender equality work during every phase of emergency response.</a:t>
            </a:r>
            <a:endParaRPr lang="en-US" b="1" dirty="0"/>
          </a:p>
          <a:p>
            <a:pPr lvl="0" algn="ctr"/>
            <a:endParaRPr lang="en-US" b="1" dirty="0"/>
          </a:p>
          <a:p>
            <a:pPr lvl="0" algn="ctr"/>
            <a:r>
              <a:rPr lang="en-US" b="1" dirty="0"/>
              <a:t>Draft commitment</a:t>
            </a:r>
          </a:p>
          <a:p>
            <a:pPr lvl="0"/>
            <a:r>
              <a:rPr lang="en-US" i="1" dirty="0"/>
              <a:t>Global Affairs Canada will build the capacity of and provide funding to local actors, particularly women’s organizations working on GBV and gender equality in humanitarian settings.</a:t>
            </a:r>
          </a:p>
          <a:p>
            <a:endParaRPr lang="en-US" dirty="0"/>
          </a:p>
        </p:txBody>
      </p:sp>
    </p:spTree>
    <p:extLst>
      <p:ext uri="{BB962C8B-B14F-4D97-AF65-F5344CB8AC3E}">
        <p14:creationId xmlns:p14="http://schemas.microsoft.com/office/powerpoint/2010/main" val="55330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1EAA4A-DD15-4660-887B-1281921F6874}"/>
              </a:ext>
            </a:extLst>
          </p:cNvPr>
          <p:cNvSpPr>
            <a:spLocks noGrp="1"/>
          </p:cNvSpPr>
          <p:nvPr>
            <p:ph type="title"/>
          </p:nvPr>
        </p:nvSpPr>
        <p:spPr>
          <a:xfrm>
            <a:off x="705395" y="901337"/>
            <a:ext cx="10936478" cy="365966"/>
          </a:xfrm>
        </p:spPr>
        <p:txBody>
          <a:bodyPr>
            <a:normAutofit fontScale="90000"/>
          </a:bodyPr>
          <a:lstStyle/>
          <a:p>
            <a:r>
              <a:rPr lang="en-IE" b="1" dirty="0"/>
              <a:t>Outcome 5 – Specialised GBV Programming</a:t>
            </a:r>
            <a:endParaRPr lang="en-IE" dirty="0"/>
          </a:p>
        </p:txBody>
      </p:sp>
      <p:sp>
        <p:nvSpPr>
          <p:cNvPr id="4" name="Content Placeholder 3">
            <a:extLst>
              <a:ext uri="{FF2B5EF4-FFF2-40B4-BE49-F238E27FC236}">
                <a16:creationId xmlns:a16="http://schemas.microsoft.com/office/drawing/2014/main" id="{A3C19AB3-FF55-485C-A8E9-70347E03079C}"/>
              </a:ext>
            </a:extLst>
          </p:cNvPr>
          <p:cNvSpPr>
            <a:spLocks noGrp="1"/>
          </p:cNvSpPr>
          <p:nvPr>
            <p:ph idx="1"/>
          </p:nvPr>
        </p:nvSpPr>
        <p:spPr>
          <a:xfrm>
            <a:off x="561703" y="1841863"/>
            <a:ext cx="11080170" cy="4104072"/>
          </a:xfrm>
        </p:spPr>
        <p:txBody>
          <a:bodyPr>
            <a:normAutofit/>
          </a:bodyPr>
          <a:lstStyle/>
          <a:p>
            <a:pPr marL="0" indent="0">
              <a:buNone/>
            </a:pPr>
            <a:r>
              <a:rPr lang="en-IE" sz="2800" dirty="0"/>
              <a:t>GBV prevention and response programming, including specialized services, that meet the Inter-Agency Minimum Standards on GBV in emergencies are implemented in every phase of emergency response. </a:t>
            </a:r>
          </a:p>
          <a:p>
            <a:pPr marL="0" indent="0">
              <a:buNone/>
            </a:pPr>
            <a:endParaRPr lang="en-IE" sz="2800" b="1" dirty="0"/>
          </a:p>
          <a:p>
            <a:pPr marL="0" indent="0">
              <a:buNone/>
            </a:pPr>
            <a:r>
              <a:rPr lang="en-IE" sz="2800" b="1" dirty="0"/>
              <a:t>Key Action Area 5-5 Localization: </a:t>
            </a:r>
            <a:r>
              <a:rPr lang="en-IE" sz="2800" dirty="0"/>
              <a:t>Support local actors, particularly women’s organizations, to design, implement, and evaluate gender- transformative, specialized GBV prevention and response services in every phase of emergency response, and ensure continuity of services post-emergency. </a:t>
            </a:r>
          </a:p>
        </p:txBody>
      </p:sp>
    </p:spTree>
    <p:extLst>
      <p:ext uri="{BB962C8B-B14F-4D97-AF65-F5344CB8AC3E}">
        <p14:creationId xmlns:p14="http://schemas.microsoft.com/office/powerpoint/2010/main" val="29353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1703" y="1554481"/>
            <a:ext cx="11080170" cy="4391454"/>
          </a:xfrm>
        </p:spPr>
        <p:txBody>
          <a:bodyPr>
            <a:normAutofit lnSpcReduction="10000"/>
          </a:bodyPr>
          <a:lstStyle/>
          <a:p>
            <a:pPr lvl="0"/>
            <a:endParaRPr lang="en-IE" i="1" dirty="0"/>
          </a:p>
          <a:p>
            <a:pPr lvl="0"/>
            <a:r>
              <a:rPr lang="en-IE" i="1" dirty="0"/>
              <a:t>Trócaire will provide technical, financial and organisational strengthening support to local actors, particularly women centred organizations, to design, implement, and evaluate gender- transformative, specialized GBV prevention and response services in every phase of emergency response, and ensure continuity of services post-emergency.  </a:t>
            </a:r>
          </a:p>
          <a:p>
            <a:pPr lvl="0"/>
            <a:endParaRPr lang="en-IE" sz="2600" i="1" dirty="0"/>
          </a:p>
          <a:p>
            <a:pPr marL="0" lvl="0" indent="0">
              <a:buNone/>
            </a:pPr>
            <a:r>
              <a:rPr lang="en-IE" sz="1800" dirty="0"/>
              <a:t>Linked to Funding Commitments: </a:t>
            </a:r>
          </a:p>
          <a:p>
            <a:pPr lvl="0"/>
            <a:r>
              <a:rPr lang="en-IE" sz="1800" dirty="0"/>
              <a:t>Trócaire will maintain a target of 60% of organisational funding going to local actors. </a:t>
            </a:r>
          </a:p>
          <a:p>
            <a:pPr lvl="0"/>
            <a:r>
              <a:rPr lang="en-IE" sz="1800" dirty="0"/>
              <a:t>Trócaire will provide organisational strengthening support and core funding to all women centred organisations we partner with. </a:t>
            </a:r>
          </a:p>
          <a:p>
            <a:pPr lvl="0"/>
            <a:r>
              <a:rPr lang="en-IE" sz="1800" dirty="0"/>
              <a:t>Trócaire will establish a baseline of the number of women-centred organisations we partner with and set annual targets to increase the proportion of funding that goes to women-centred organisations. </a:t>
            </a:r>
          </a:p>
          <a:p>
            <a:pPr lvl="0"/>
            <a:endParaRPr lang="en-IE" dirty="0"/>
          </a:p>
          <a:p>
            <a:endParaRPr lang="en-IE" dirty="0"/>
          </a:p>
        </p:txBody>
      </p:sp>
      <p:sp>
        <p:nvSpPr>
          <p:cNvPr id="3" name="Title 2"/>
          <p:cNvSpPr>
            <a:spLocks noGrp="1"/>
          </p:cNvSpPr>
          <p:nvPr>
            <p:ph type="title"/>
          </p:nvPr>
        </p:nvSpPr>
        <p:spPr>
          <a:xfrm>
            <a:off x="766590" y="671411"/>
            <a:ext cx="9291810" cy="595892"/>
          </a:xfrm>
        </p:spPr>
        <p:txBody>
          <a:bodyPr>
            <a:normAutofit fontScale="90000"/>
          </a:bodyPr>
          <a:lstStyle/>
          <a:p>
            <a:pPr algn="ctr"/>
            <a:br>
              <a:rPr lang="en-IE" b="1" dirty="0"/>
            </a:br>
            <a:r>
              <a:rPr lang="en-IE" b="1" dirty="0"/>
              <a:t>Draft Commitment: Key Action Area 5.5</a:t>
            </a:r>
            <a:br>
              <a:rPr lang="en-IE" dirty="0"/>
            </a:br>
            <a:endParaRPr lang="en-IE" dirty="0"/>
          </a:p>
        </p:txBody>
      </p:sp>
    </p:spTree>
    <p:extLst>
      <p:ext uri="{BB962C8B-B14F-4D97-AF65-F5344CB8AC3E}">
        <p14:creationId xmlns:p14="http://schemas.microsoft.com/office/powerpoint/2010/main" val="97755364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5071</TotalTime>
  <Words>1139</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Calibri</vt:lpstr>
      <vt:lpstr>Calibri Light</vt:lpstr>
      <vt:lpstr>Courier New</vt:lpstr>
      <vt:lpstr>Wingdings</vt:lpstr>
      <vt:lpstr>Retrospect</vt:lpstr>
      <vt:lpstr>Session on Localization Commitments</vt:lpstr>
      <vt:lpstr>Agenda</vt:lpstr>
      <vt:lpstr>  Outcome 1: Policy Frameworks and Capacities </vt:lpstr>
      <vt:lpstr>Outcome 2 - Coordination</vt:lpstr>
      <vt:lpstr>Outcome 2 – Coordination (Cont…)</vt:lpstr>
      <vt:lpstr>Outcome 3 - Data, Assessment, and Analysis  </vt:lpstr>
      <vt:lpstr>Outcome 4: Funding</vt:lpstr>
      <vt:lpstr>Outcome 5 – Specialised GBV Programming</vt:lpstr>
      <vt:lpstr> Draft Commitment: Key Action Area 5.5 </vt:lpstr>
      <vt:lpstr>Outcome 6: GBV Risk Mitigation </vt:lpstr>
      <vt:lpstr>Outcome 6: GBV Risk Mitigation (cont..)</vt:lpstr>
    </vt:vector>
  </TitlesOfParts>
  <Company>GAC-AMC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Liang, Sonia -MHO</dc:creator>
  <cp:lastModifiedBy>Milkah Kihunah</cp:lastModifiedBy>
  <cp:revision>48</cp:revision>
  <dcterms:created xsi:type="dcterms:W3CDTF">2019-10-10T16:14:27Z</dcterms:created>
  <dcterms:modified xsi:type="dcterms:W3CDTF">2020-10-09T16:07:37Z</dcterms:modified>
</cp:coreProperties>
</file>